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8" r:id="rId2"/>
    <p:sldId id="256" r:id="rId3"/>
    <p:sldId id="305" r:id="rId4"/>
    <p:sldId id="314" r:id="rId5"/>
    <p:sldId id="307" r:id="rId6"/>
    <p:sldId id="262" r:id="rId7"/>
    <p:sldId id="261" r:id="rId8"/>
    <p:sldId id="308" r:id="rId9"/>
    <p:sldId id="303" r:id="rId10"/>
    <p:sldId id="273" r:id="rId11"/>
    <p:sldId id="279" r:id="rId12"/>
    <p:sldId id="280" r:id="rId13"/>
    <p:sldId id="281" r:id="rId14"/>
    <p:sldId id="282" r:id="rId15"/>
    <p:sldId id="313" r:id="rId16"/>
    <p:sldId id="310" r:id="rId17"/>
    <p:sldId id="293" r:id="rId18"/>
    <p:sldId id="292" r:id="rId19"/>
    <p:sldId id="287" r:id="rId20"/>
    <p:sldId id="297" r:id="rId21"/>
    <p:sldId id="311" r:id="rId22"/>
    <p:sldId id="302" r:id="rId23"/>
    <p:sldId id="312" r:id="rId24"/>
    <p:sldId id="306" r:id="rId25"/>
    <p:sldId id="301" r:id="rId26"/>
    <p:sldId id="317" r:id="rId27"/>
    <p:sldId id="315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9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1498973305954824"/>
          <c:y val="6.3037249283667621E-2"/>
          <c:w val="0.86652977412731003"/>
          <c:h val="0.70773638968481378"/>
        </c:manualLayout>
      </c:layout>
      <c:lineChart>
        <c:grouping val="standard"/>
        <c:ser>
          <c:idx val="0"/>
          <c:order val="0"/>
          <c:tx>
            <c:strRef>
              <c:f>Sheet1!$A$95</c:f>
              <c:strCache>
                <c:ptCount val="1"/>
                <c:pt idx="0">
                  <c:v>Rooms 90:10</c:v>
                </c:pt>
              </c:strCache>
            </c:strRef>
          </c:tx>
          <c:spPr>
            <a:ln w="57294">
              <a:solidFill>
                <a:srgbClr val="00008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Sheet1!$B$94:$J$94</c:f>
              <c:numCache>
                <c:formatCode>General</c:formatCode>
                <c:ptCount val="9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1951</c:v>
                </c:pt>
                <c:pt idx="4">
                  <c:v>1961</c:v>
                </c:pt>
                <c:pt idx="5">
                  <c:v>1971</c:v>
                </c:pt>
                <c:pt idx="6">
                  <c:v>1981</c:v>
                </c:pt>
                <c:pt idx="7">
                  <c:v>1991</c:v>
                </c:pt>
                <c:pt idx="8">
                  <c:v>2001</c:v>
                </c:pt>
              </c:numCache>
            </c:numRef>
          </c:cat>
          <c:val>
            <c:numRef>
              <c:f>Sheet1!$B$95:$J$95</c:f>
              <c:numCache>
                <c:formatCode>General</c:formatCode>
                <c:ptCount val="9"/>
                <c:pt idx="0">
                  <c:v>3.96</c:v>
                </c:pt>
                <c:pt idx="1">
                  <c:v>4.26</c:v>
                </c:pt>
                <c:pt idx="2">
                  <c:v>4</c:v>
                </c:pt>
                <c:pt idx="3">
                  <c:v>3.48</c:v>
                </c:pt>
                <c:pt idx="4">
                  <c:v>3.3099999999999987</c:v>
                </c:pt>
                <c:pt idx="5">
                  <c:v>3.3099999999999987</c:v>
                </c:pt>
                <c:pt idx="6">
                  <c:v>2.9499999999999997</c:v>
                </c:pt>
                <c:pt idx="7">
                  <c:v>3</c:v>
                </c:pt>
                <c:pt idx="8">
                  <c:v>3.7</c:v>
                </c:pt>
              </c:numCache>
            </c:numRef>
          </c:val>
        </c:ser>
        <c:ser>
          <c:idx val="2"/>
          <c:order val="1"/>
          <c:tx>
            <c:strRef>
              <c:f>Sheet1!$A$96</c:f>
              <c:strCache>
                <c:ptCount val="1"/>
                <c:pt idx="0">
                  <c:v>Income (AHC) 90:10</c:v>
                </c:pt>
              </c:strCache>
            </c:strRef>
          </c:tx>
          <c:spPr>
            <a:ln w="57294">
              <a:solidFill>
                <a:srgbClr val="FF00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Sheet1!$B$94:$J$94</c:f>
              <c:numCache>
                <c:formatCode>General</c:formatCode>
                <c:ptCount val="9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1951</c:v>
                </c:pt>
                <c:pt idx="4">
                  <c:v>1961</c:v>
                </c:pt>
                <c:pt idx="5">
                  <c:v>1971</c:v>
                </c:pt>
                <c:pt idx="6">
                  <c:v>1981</c:v>
                </c:pt>
                <c:pt idx="7">
                  <c:v>1991</c:v>
                </c:pt>
                <c:pt idx="8">
                  <c:v>2001</c:v>
                </c:pt>
              </c:numCache>
            </c:numRef>
          </c:cat>
          <c:val>
            <c:numRef>
              <c:f>Sheet1!$B$96:$J$96</c:f>
              <c:numCache>
                <c:formatCode>General</c:formatCode>
                <c:ptCount val="9"/>
                <c:pt idx="4" formatCode="0.000">
                  <c:v>3.2010000000000001</c:v>
                </c:pt>
                <c:pt idx="5" formatCode="0.000">
                  <c:v>3.44</c:v>
                </c:pt>
                <c:pt idx="6" formatCode="0.000">
                  <c:v>3.4279999999999999</c:v>
                </c:pt>
                <c:pt idx="7" formatCode="0.000">
                  <c:v>4.9219999999999997</c:v>
                </c:pt>
                <c:pt idx="8" formatCode="0.000">
                  <c:v>4.9239999999999995</c:v>
                </c:pt>
              </c:numCache>
            </c:numRef>
          </c:val>
        </c:ser>
        <c:ser>
          <c:idx val="3"/>
          <c:order val="2"/>
          <c:tx>
            <c:strRef>
              <c:f>Sheet1!$A$97</c:f>
              <c:strCache>
                <c:ptCount val="1"/>
                <c:pt idx="0">
                  <c:v>Rooms 50:10</c:v>
                </c:pt>
              </c:strCache>
            </c:strRef>
          </c:tx>
          <c:spPr>
            <a:ln w="57294">
              <a:solidFill>
                <a:srgbClr val="00008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Sheet1!$B$94:$J$94</c:f>
              <c:numCache>
                <c:formatCode>General</c:formatCode>
                <c:ptCount val="9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1951</c:v>
                </c:pt>
                <c:pt idx="4">
                  <c:v>1961</c:v>
                </c:pt>
                <c:pt idx="5">
                  <c:v>1971</c:v>
                </c:pt>
                <c:pt idx="6">
                  <c:v>1981</c:v>
                </c:pt>
                <c:pt idx="7">
                  <c:v>1991</c:v>
                </c:pt>
                <c:pt idx="8">
                  <c:v>2001</c:v>
                </c:pt>
              </c:numCache>
            </c:numRef>
          </c:cat>
          <c:val>
            <c:numRef>
              <c:f>Sheet1!$B$97:$J$97</c:f>
              <c:numCache>
                <c:formatCode>General</c:formatCode>
                <c:ptCount val="9"/>
                <c:pt idx="0">
                  <c:v>1.9200000000000002</c:v>
                </c:pt>
                <c:pt idx="1">
                  <c:v>2.06</c:v>
                </c:pt>
                <c:pt idx="2">
                  <c:v>2</c:v>
                </c:pt>
                <c:pt idx="3">
                  <c:v>1.84</c:v>
                </c:pt>
                <c:pt idx="4">
                  <c:v>1.8</c:v>
                </c:pt>
                <c:pt idx="5" formatCode="0.000">
                  <c:v>1.7500000000000007</c:v>
                </c:pt>
                <c:pt idx="6">
                  <c:v>1.5</c:v>
                </c:pt>
                <c:pt idx="7">
                  <c:v>1.6700000000000008</c:v>
                </c:pt>
                <c:pt idx="8">
                  <c:v>1.8800000000000001</c:v>
                </c:pt>
              </c:numCache>
            </c:numRef>
          </c:val>
        </c:ser>
        <c:ser>
          <c:idx val="5"/>
          <c:order val="3"/>
          <c:tx>
            <c:strRef>
              <c:f>Sheet1!$A$98</c:f>
              <c:strCache>
                <c:ptCount val="1"/>
                <c:pt idx="0">
                  <c:v>Income (AHC) 50:10</c:v>
                </c:pt>
              </c:strCache>
            </c:strRef>
          </c:tx>
          <c:spPr>
            <a:ln w="57294">
              <a:solidFill>
                <a:srgbClr val="FF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Sheet1!$B$94:$J$94</c:f>
              <c:numCache>
                <c:formatCode>General</c:formatCode>
                <c:ptCount val="9"/>
                <c:pt idx="0">
                  <c:v>1911</c:v>
                </c:pt>
                <c:pt idx="1">
                  <c:v>1921</c:v>
                </c:pt>
                <c:pt idx="2">
                  <c:v>1931</c:v>
                </c:pt>
                <c:pt idx="3">
                  <c:v>1951</c:v>
                </c:pt>
                <c:pt idx="4">
                  <c:v>1961</c:v>
                </c:pt>
                <c:pt idx="5">
                  <c:v>1971</c:v>
                </c:pt>
                <c:pt idx="6">
                  <c:v>1981</c:v>
                </c:pt>
                <c:pt idx="7">
                  <c:v>1991</c:v>
                </c:pt>
                <c:pt idx="8">
                  <c:v>2001</c:v>
                </c:pt>
              </c:numCache>
            </c:numRef>
          </c:cat>
          <c:val>
            <c:numRef>
              <c:f>Sheet1!$B$98:$J$98</c:f>
              <c:numCache>
                <c:formatCode>General</c:formatCode>
                <c:ptCount val="9"/>
                <c:pt idx="4">
                  <c:v>1.8460000000000001</c:v>
                </c:pt>
                <c:pt idx="5" formatCode="0.000">
                  <c:v>1.91</c:v>
                </c:pt>
                <c:pt idx="6">
                  <c:v>1.833</c:v>
                </c:pt>
                <c:pt idx="7">
                  <c:v>2.3199999999999981</c:v>
                </c:pt>
                <c:pt idx="8">
                  <c:v>2.13</c:v>
                </c:pt>
              </c:numCache>
            </c:numRef>
          </c:val>
        </c:ser>
        <c:marker val="1"/>
        <c:axId val="163283328"/>
        <c:axId val="163285248"/>
      </c:lineChart>
      <c:catAx>
        <c:axId val="163283328"/>
        <c:scaling>
          <c:orientation val="minMax"/>
        </c:scaling>
        <c:axPos val="b"/>
        <c:numFmt formatCode="General" sourceLinked="1"/>
        <c:tickLblPos val="nextTo"/>
        <c:spPr>
          <a:ln w="47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285248"/>
        <c:crosses val="autoZero"/>
        <c:auto val="1"/>
        <c:lblAlgn val="ctr"/>
        <c:lblOffset val="100"/>
        <c:tickLblSkip val="1"/>
        <c:tickMarkSkip val="1"/>
      </c:catAx>
      <c:valAx>
        <c:axId val="163285248"/>
        <c:scaling>
          <c:orientation val="minMax"/>
          <c:max val="5"/>
        </c:scaling>
        <c:axPos val="l"/>
        <c:majorGridlines>
          <c:spPr>
            <a:ln w="47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Ratios</a:t>
                </a:r>
              </a:p>
            </c:rich>
          </c:tx>
          <c:layout>
            <c:manualLayout>
              <c:xMode val="edge"/>
              <c:yMode val="edge"/>
              <c:x val="2.6694045174538009E-2"/>
              <c:y val="0.35816618911174808"/>
            </c:manualLayout>
          </c:layout>
          <c:spPr>
            <a:noFill/>
            <a:ln w="38196">
              <a:noFill/>
            </a:ln>
          </c:spPr>
        </c:title>
        <c:numFmt formatCode="General" sourceLinked="1"/>
        <c:tickLblPos val="nextTo"/>
        <c:spPr>
          <a:ln w="47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283328"/>
        <c:crosses val="autoZero"/>
        <c:crossBetween val="between"/>
        <c:majorUnit val="1"/>
      </c:valAx>
      <c:spPr>
        <a:solidFill>
          <a:srgbClr val="FFFFFF"/>
        </a:solidFill>
        <a:ln w="1909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293634496919927"/>
          <c:y val="0.87392550143266479"/>
          <c:w val="0.81930184804928163"/>
          <c:h val="0.11747851002865339"/>
        </c:manualLayout>
      </c:layout>
      <c:spPr>
        <a:solidFill>
          <a:srgbClr val="FFFFFF"/>
        </a:solidFill>
        <a:ln w="47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4775">
      <a:solidFill>
        <a:srgbClr val="000000"/>
      </a:solidFill>
      <a:prstDash val="solid"/>
    </a:ln>
  </c:spPr>
  <c:txPr>
    <a:bodyPr/>
    <a:lstStyle/>
    <a:p>
      <a:pPr>
        <a:defRPr sz="146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10728744939271255"/>
          <c:y val="7.1428571428571425E-2"/>
          <c:w val="0.87449392712550655"/>
          <c:h val="0.67207792207792205"/>
        </c:manualLayout>
      </c:layout>
      <c:barChart>
        <c:barDir val="col"/>
        <c:grouping val="stacked"/>
        <c:ser>
          <c:idx val="0"/>
          <c:order val="0"/>
          <c:tx>
            <c:strRef>
              <c:f>'Rooms inequality 2001 E and W d'!$B$624</c:f>
              <c:strCache>
                <c:ptCount val="1"/>
                <c:pt idx="0">
                  <c:v>Owners</c:v>
                </c:pt>
              </c:strCache>
            </c:strRef>
          </c:tx>
          <c:spPr>
            <a:solidFill>
              <a:srgbClr val="333399"/>
            </a:solidFill>
            <a:ln w="20312">
              <a:solidFill>
                <a:srgbClr val="000000"/>
              </a:solidFill>
              <a:prstDash val="solid"/>
            </a:ln>
          </c:spPr>
          <c:cat>
            <c:strRef>
              <c:f>'Rooms inequality 2001 E and W d'!$A$625:$A$629</c:f>
              <c:strCache>
                <c:ptCount val="5"/>
                <c:pt idx="0">
                  <c:v>Best housed fifth</c:v>
                </c:pt>
                <c:pt idx="1">
                  <c:v>4th</c:v>
                </c:pt>
                <c:pt idx="2">
                  <c:v>Middle</c:v>
                </c:pt>
                <c:pt idx="3">
                  <c:v>2nd</c:v>
                </c:pt>
                <c:pt idx="4">
                  <c:v>Worse housed fifth</c:v>
                </c:pt>
              </c:strCache>
            </c:strRef>
          </c:cat>
          <c:val>
            <c:numRef>
              <c:f>'Rooms inequality 2001 E and W d'!$B$625:$B$629</c:f>
              <c:numCache>
                <c:formatCode>General</c:formatCode>
                <c:ptCount val="5"/>
                <c:pt idx="0">
                  <c:v>0.75081858579072558</c:v>
                </c:pt>
                <c:pt idx="1">
                  <c:v>0.82844359045455263</c:v>
                </c:pt>
                <c:pt idx="2">
                  <c:v>0.70812360139983666</c:v>
                </c:pt>
                <c:pt idx="3">
                  <c:v>0.70803918176808045</c:v>
                </c:pt>
                <c:pt idx="4">
                  <c:v>0.5840016607908225</c:v>
                </c:pt>
              </c:numCache>
            </c:numRef>
          </c:val>
        </c:ser>
        <c:ser>
          <c:idx val="1"/>
          <c:order val="1"/>
          <c:tx>
            <c:strRef>
              <c:f>'Rooms inequality 2001 E and W d'!$C$624</c:f>
              <c:strCache>
                <c:ptCount val="1"/>
                <c:pt idx="0">
                  <c:v>Social renters</c:v>
                </c:pt>
              </c:strCache>
            </c:strRef>
          </c:tx>
          <c:spPr>
            <a:solidFill>
              <a:srgbClr val="3366FF"/>
            </a:solidFill>
            <a:ln w="20312">
              <a:solidFill>
                <a:srgbClr val="000000"/>
              </a:solidFill>
              <a:prstDash val="solid"/>
            </a:ln>
          </c:spPr>
          <c:cat>
            <c:strRef>
              <c:f>'Rooms inequality 2001 E and W d'!$A$625:$A$629</c:f>
              <c:strCache>
                <c:ptCount val="5"/>
                <c:pt idx="0">
                  <c:v>Best housed fifth</c:v>
                </c:pt>
                <c:pt idx="1">
                  <c:v>4th</c:v>
                </c:pt>
                <c:pt idx="2">
                  <c:v>Middle</c:v>
                </c:pt>
                <c:pt idx="3">
                  <c:v>2nd</c:v>
                </c:pt>
                <c:pt idx="4">
                  <c:v>Worse housed fifth</c:v>
                </c:pt>
              </c:strCache>
            </c:strRef>
          </c:cat>
          <c:val>
            <c:numRef>
              <c:f>'Rooms inequality 2001 E and W d'!$C$625:$C$629</c:f>
              <c:numCache>
                <c:formatCode>General</c:formatCode>
                <c:ptCount val="5"/>
                <c:pt idx="0">
                  <c:v>0.15228352198298101</c:v>
                </c:pt>
                <c:pt idx="1">
                  <c:v>9.3077862511613679E-2</c:v>
                </c:pt>
                <c:pt idx="2">
                  <c:v>0.17687953830533251</c:v>
                </c:pt>
                <c:pt idx="3">
                  <c:v>0.16398903468360171</c:v>
                </c:pt>
                <c:pt idx="4">
                  <c:v>0.29280807761625116</c:v>
                </c:pt>
              </c:numCache>
            </c:numRef>
          </c:val>
        </c:ser>
        <c:ser>
          <c:idx val="2"/>
          <c:order val="2"/>
          <c:tx>
            <c:strRef>
              <c:f>'Rooms inequality 2001 E and W d'!$D$624</c:f>
              <c:strCache>
                <c:ptCount val="1"/>
                <c:pt idx="0">
                  <c:v>Private renters</c:v>
                </c:pt>
              </c:strCache>
            </c:strRef>
          </c:tx>
          <c:spPr>
            <a:solidFill>
              <a:srgbClr val="99CCFF"/>
            </a:solidFill>
            <a:ln w="20312">
              <a:solidFill>
                <a:srgbClr val="000000"/>
              </a:solidFill>
              <a:prstDash val="solid"/>
            </a:ln>
          </c:spPr>
          <c:cat>
            <c:strRef>
              <c:f>'Rooms inequality 2001 E and W d'!$A$625:$A$629</c:f>
              <c:strCache>
                <c:ptCount val="5"/>
                <c:pt idx="0">
                  <c:v>Best housed fifth</c:v>
                </c:pt>
                <c:pt idx="1">
                  <c:v>4th</c:v>
                </c:pt>
                <c:pt idx="2">
                  <c:v>Middle</c:v>
                </c:pt>
                <c:pt idx="3">
                  <c:v>2nd</c:v>
                </c:pt>
                <c:pt idx="4">
                  <c:v>Worse housed fifth</c:v>
                </c:pt>
              </c:strCache>
            </c:strRef>
          </c:cat>
          <c:val>
            <c:numRef>
              <c:f>'Rooms inequality 2001 E and W d'!$D$625:$D$629</c:f>
              <c:numCache>
                <c:formatCode>General</c:formatCode>
                <c:ptCount val="5"/>
                <c:pt idx="0">
                  <c:v>9.6897892226293275E-2</c:v>
                </c:pt>
                <c:pt idx="1">
                  <c:v>7.847854703383432E-2</c:v>
                </c:pt>
                <c:pt idx="2">
                  <c:v>0.11499686029483114</c:v>
                </c:pt>
                <c:pt idx="3">
                  <c:v>0.12797178354831776</c:v>
                </c:pt>
                <c:pt idx="4">
                  <c:v>0.12319026159292619</c:v>
                </c:pt>
              </c:numCache>
            </c:numRef>
          </c:val>
        </c:ser>
        <c:overlap val="100"/>
        <c:axId val="157384064"/>
        <c:axId val="165446784"/>
      </c:barChart>
      <c:catAx>
        <c:axId val="157384064"/>
        <c:scaling>
          <c:orientation val="minMax"/>
        </c:scaling>
        <c:axPos val="b"/>
        <c:numFmt formatCode="General" sourceLinked="1"/>
        <c:tickLblPos val="nextTo"/>
        <c:spPr>
          <a:ln w="50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5446784"/>
        <c:crosses val="autoZero"/>
        <c:auto val="1"/>
        <c:lblAlgn val="ctr"/>
        <c:lblOffset val="100"/>
        <c:tickLblSkip val="1"/>
        <c:tickMarkSkip val="1"/>
      </c:catAx>
      <c:valAx>
        <c:axId val="165446784"/>
        <c:scaling>
          <c:orientation val="minMax"/>
          <c:max val="1"/>
        </c:scaling>
        <c:axPos val="l"/>
        <c:majorGridlines>
          <c:spPr>
            <a:ln w="5078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50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384064"/>
        <c:crosses val="autoZero"/>
        <c:crossBetween val="between"/>
      </c:valAx>
      <c:spPr>
        <a:solidFill>
          <a:srgbClr val="FFFFFF"/>
        </a:solidFill>
        <a:ln w="20312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340080971659931"/>
          <c:y val="0.91233766233766189"/>
          <c:w val="0.51619433198380571"/>
          <c:h val="7.7922077922077934E-2"/>
        </c:manualLayout>
      </c:layout>
      <c:spPr>
        <a:solidFill>
          <a:srgbClr val="FFFFFF"/>
        </a:solidFill>
        <a:ln w="5078">
          <a:solidFill>
            <a:srgbClr val="000000"/>
          </a:solidFill>
          <a:prstDash val="solid"/>
        </a:ln>
      </c:spPr>
      <c:txPr>
        <a:bodyPr/>
        <a:lstStyle/>
        <a:p>
          <a:pPr>
            <a:defRPr sz="1391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5078">
      <a:solidFill>
        <a:srgbClr val="000000"/>
      </a:solidFill>
      <a:prstDash val="solid"/>
    </a:ln>
  </c:spPr>
  <c:txPr>
    <a:bodyPr/>
    <a:lstStyle/>
    <a:p>
      <a:pPr>
        <a:defRPr sz="15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032A-AC35-4E15-BB3B-21DE394C0013}" type="datetimeFigureOut">
              <a:rPr lang="en-GB" smtClean="0"/>
              <a:pPr/>
              <a:t>01/05/2012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4107C-9F77-4289-80AA-26B8A39527D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31B0F1-9B84-4385-BD1B-93CD487474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1B0F1-9B84-4385-BD1B-93CD4874742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Palatino Linotype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4069457" cy="5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332657"/>
            <a:ext cx="5976664" cy="5760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1E51-FA65-47EA-A665-15E95B50A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237312"/>
            <a:ext cx="3898776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66FAE-73E9-4E13-A077-237A0BCEBB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237312"/>
            <a:ext cx="3898776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E2B4-EB07-4F3A-9062-708F5F7E4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237312"/>
            <a:ext cx="3898776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4DA75-A784-4EEF-A137-DD2A821FD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 of York logo blue(2)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6256" y="6453336"/>
            <a:ext cx="2124488" cy="26684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489742"/>
            <a:ext cx="2987824" cy="36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.ac.uk/media/chp/documents/2009/Exploring%20Local%20Authority%20Policy%20and%20Practice.pdf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.ac.uk/chp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3399"/>
                </a:solidFill>
              </a:rPr>
              <a:t>What should we worry about when we worry about housing problems?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3456384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Inaugural lecture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Rebecca Tunstall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Director, Centre for Housing Policy, University of York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Joseph Rowntree Professor of Housing Policy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Becky.tunstall@york.ac.uk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30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April 2012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Absolute low consumption 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- ‘overcrowding’ – fell dramatically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Palatino Linotype" pitchFamily="18" charset="0"/>
              </a:rPr>
              <a:t>Percentage of people in households with less than one room per person, England and Wales, 1911-2001</a:t>
            </a:r>
            <a:endParaRPr lang="en-US" sz="20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44816" cy="468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 u="sng" dirty="0" smtClean="0">
                <a:solidFill>
                  <a:srgbClr val="003399"/>
                </a:solidFill>
                <a:latin typeface="Palatino Linotype" pitchFamily="18" charset="0"/>
              </a:rPr>
              <a:t>Median</a:t>
            </a:r>
            <a:r>
              <a:rPr lang="en-GB" sz="2800" b="1" dirty="0" smtClean="0">
                <a:solidFill>
                  <a:srgbClr val="003399"/>
                </a:solidFill>
                <a:latin typeface="Palatino Linotype" pitchFamily="18" charset="0"/>
              </a:rPr>
              <a:t> housing space per person rose steadily</a:t>
            </a: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/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Palatino Linotype" pitchFamily="18" charset="0"/>
              </a:rPr>
              <a:t>Rooms per person</a:t>
            </a:r>
            <a:endParaRPr lang="en-US" sz="20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1259632" y="1196752"/>
          <a:ext cx="6955505" cy="5153311"/>
        </p:xfrm>
        <a:graphic>
          <a:graphicData uri="http://schemas.openxmlformats.org/presentationml/2006/ole">
            <p:oleObj spid="_x0000_s11269" name="Chart" r:id="rId3" imgW="7322915" imgH="54330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000099"/>
                </a:solidFill>
                <a:latin typeface="Palatino Linotype" pitchFamily="18" charset="0"/>
              </a:rPr>
              <a:t>But experiences varied across the population</a:t>
            </a:r>
            <a:r>
              <a:rPr lang="en-GB" sz="3200" b="1" dirty="0" smtClean="0">
                <a:solidFill>
                  <a:srgbClr val="000099"/>
                </a:solidFill>
                <a:latin typeface="Palatino Linotype" pitchFamily="18" charset="0"/>
              </a:rPr>
              <a:t/>
            </a:r>
            <a:br>
              <a:rPr lang="en-GB" sz="3200" b="1" dirty="0" smtClean="0">
                <a:solidFill>
                  <a:srgbClr val="000099"/>
                </a:solidFill>
                <a:latin typeface="Palatino Linotype" pitchFamily="18" charset="0"/>
              </a:rPr>
            </a:br>
            <a:r>
              <a:rPr lang="en-GB" sz="2000" b="1" dirty="0" smtClean="0">
                <a:solidFill>
                  <a:srgbClr val="000099"/>
                </a:solidFill>
                <a:latin typeface="Palatino Linotype" pitchFamily="18" charset="0"/>
              </a:rPr>
              <a:t>Rooms per person by population decile</a:t>
            </a:r>
            <a:endParaRPr lang="en-US" sz="2000" b="1" dirty="0" smtClean="0">
              <a:solidFill>
                <a:srgbClr val="000099"/>
              </a:solidFill>
              <a:latin typeface="Palatino Linotype" pitchFamily="18" charset="0"/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971601" y="1340768"/>
          <a:ext cx="6840760" cy="5069052"/>
        </p:xfrm>
        <a:graphic>
          <a:graphicData uri="http://schemas.openxmlformats.org/presentationml/2006/ole">
            <p:oleObj spid="_x0000_s12296" name="Chart" r:id="rId3" imgW="4998625" imgH="370346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There was </a:t>
            </a:r>
            <a:r>
              <a:rPr lang="en-GB" sz="3200" b="1" u="sng" dirty="0" smtClean="0">
                <a:solidFill>
                  <a:srgbClr val="003399"/>
                </a:solidFill>
                <a:latin typeface="Palatino Linotype" pitchFamily="18" charset="0"/>
              </a:rPr>
              <a:t>no change </a:t>
            </a: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in housing space inequality according to the Gini measure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661338" y="1412776"/>
          <a:ext cx="8237751" cy="5040560"/>
        </p:xfrm>
        <a:graphic>
          <a:graphicData uri="http://schemas.openxmlformats.org/presentationml/2006/ole">
            <p:oleObj spid="_x0000_s13317" name="Chart" r:id="rId3" imgW="8199025" imgH="502162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Ratios show falling and then rising inequality</a:t>
            </a:r>
            <a:r>
              <a:rPr lang="en-GB" b="1" dirty="0" smtClean="0">
                <a:solidFill>
                  <a:srgbClr val="000099"/>
                </a:solidFill>
                <a:latin typeface="Palatino Linotype" pitchFamily="18" charset="0"/>
              </a:rPr>
              <a:t> </a:t>
            </a:r>
            <a:r>
              <a:rPr lang="en-GB" b="1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sz="2000" b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395536" y="1124744"/>
          <a:ext cx="8280920" cy="5291808"/>
        </p:xfrm>
        <a:graphic>
          <a:graphicData uri="http://schemas.openxmlformats.org/presentationml/2006/ole">
            <p:oleObj spid="_x0000_s14344" name="Chart" r:id="rId3" imgW="4952952" imgH="30327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Percentage of people below 60% median space shows the same trends</a:t>
            </a:r>
            <a:r>
              <a:rPr lang="en-GB" sz="3200" b="1" dirty="0" smtClean="0">
                <a:solidFill>
                  <a:srgbClr val="000099"/>
                </a:solidFill>
                <a:latin typeface="Palatino Linotype" pitchFamily="18" charset="0"/>
              </a:rPr>
              <a:t> </a:t>
            </a:r>
            <a:r>
              <a:rPr lang="en-GB" b="1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en-GB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sz="2000" b="1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827088" y="1576388"/>
          <a:ext cx="7561262" cy="4843462"/>
        </p:xfrm>
        <a:graphic>
          <a:graphicData uri="http://schemas.openxmlformats.org/presentationml/2006/ole">
            <p:oleObj spid="_x0000_s57347" name="Chart" r:id="rId3" imgW="4922615" imgH="315472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072224-C644-45B5-95A0-F01DF689D160}" type="slidenum">
              <a:rPr lang="en-GB" sz="1400"/>
              <a:pPr algn="r"/>
              <a:t>16</a:t>
            </a:fld>
            <a:endParaRPr lang="en-GB" sz="1400" dirty="0"/>
          </a:p>
        </p:txBody>
      </p:sp>
      <p:sp>
        <p:nvSpPr>
          <p:cNvPr id="55299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Potential causes 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of rising housing space inequality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Household-home size mismatch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Blockage of ‘trickle down’ of space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Income inequality?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Tenure change?</a:t>
            </a:r>
          </a:p>
          <a:p>
            <a:pPr marL="609600" indent="-609600" eaLnBrk="1" hangingPunct="1"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Increasingly, small households were well-housed due to a deficit of smaller homes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Palatino Linotype" pitchFamily="18" charset="0"/>
              </a:rPr>
              <a:t>1-person households with 4+ rooms</a:t>
            </a: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900113" y="1557338"/>
          <a:ext cx="7056437" cy="5033962"/>
        </p:xfrm>
        <a:graphic>
          <a:graphicData uri="http://schemas.openxmlformats.org/presentationml/2006/ole">
            <p:oleObj spid="_x0000_s20489" name="Chart" r:id="rId3" imgW="4785265" imgH="34137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003399"/>
                </a:solidFill>
                <a:latin typeface="Palatino Linotype" pitchFamily="18" charset="0"/>
              </a:rPr>
              <a:t>The best-housed gained more</a:t>
            </a:r>
            <a:br>
              <a:rPr lang="en-GB" sz="28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800" b="1" dirty="0" smtClean="0">
                <a:solidFill>
                  <a:srgbClr val="003399"/>
                </a:solidFill>
                <a:latin typeface="Palatino Linotype" pitchFamily="18" charset="0"/>
              </a:rPr>
              <a:t> from new development, especially after 1991</a:t>
            </a: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/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Palatino Linotype" pitchFamily="18" charset="0"/>
              </a:rPr>
              <a:t>Percentage of net additional rooms held by different groups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50825" y="1660525"/>
          <a:ext cx="7921625" cy="4525963"/>
        </p:xfrm>
        <a:graphic>
          <a:graphicData uri="http://schemas.openxmlformats.org/presentationml/2006/ole">
            <p:oleObj spid="_x0000_s16390" name="Chart" r:id="rId3" imgW="4709255" imgH="26900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Housing space inequality shows 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similar trends to income inequality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000" b="1" dirty="0" smtClean="0">
                <a:solidFill>
                  <a:srgbClr val="003399"/>
                </a:solidFill>
                <a:latin typeface="Palatino Linotype" pitchFamily="18" charset="0"/>
              </a:rPr>
              <a:t>90:10 and 50:10 ratios</a:t>
            </a:r>
            <a:endParaRPr lang="en-US" sz="20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806450" y="1619250"/>
          <a:ext cx="7243763" cy="5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sweets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7653" name="Picture 4" descr="IMG_0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-2835275"/>
            <a:ext cx="9251950" cy="121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200" b="1" dirty="0" smtClean="0">
                <a:solidFill>
                  <a:srgbClr val="003399"/>
                </a:solidFill>
                <a:latin typeface="Palatino Linotype" pitchFamily="18" charset="0"/>
              </a:rPr>
              <a:t>Is there a link between relative housing space </a:t>
            </a:r>
            <a:br>
              <a:rPr lang="en-GB" sz="2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200" b="1" dirty="0" smtClean="0">
                <a:solidFill>
                  <a:srgbClr val="003399"/>
                </a:solidFill>
                <a:latin typeface="Palatino Linotype" pitchFamily="18" charset="0"/>
              </a:rPr>
              <a:t>and housing tenure?</a:t>
            </a:r>
            <a:br>
              <a:rPr lang="en-GB" sz="2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2200" b="1" dirty="0" smtClean="0">
                <a:solidFill>
                  <a:srgbClr val="003399"/>
                </a:solidFill>
                <a:latin typeface="Palatino Linotype" pitchFamily="18" charset="0"/>
              </a:rPr>
              <a:t>Tenure composition of fifths of population by housing space, 2001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46088" y="1716088"/>
          <a:ext cx="78200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6D0C35-8742-4628-A3C8-A2C96431CFEB}" type="slidenum">
              <a:rPr lang="en-GB" sz="1400"/>
              <a:pPr algn="r"/>
              <a:t>21</a:t>
            </a:fld>
            <a:endParaRPr lang="en-GB" sz="1400" dirty="0"/>
          </a:p>
        </p:txBody>
      </p:sp>
      <p:sp>
        <p:nvSpPr>
          <p:cNvPr id="56323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Potential consequences of rising inequality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rabicPeriod"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Reduced happiness, well-being?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Sustained or increased absolute low consumption?</a:t>
            </a:r>
          </a:p>
          <a:p>
            <a:pPr marL="381000" indent="-381000" eaLnBrk="1" hangingPunct="1"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Implications:</a:t>
            </a:r>
          </a:p>
          <a:p>
            <a:pPr marL="381000" indent="-381000" eaLnBrk="1" hangingPunct="1"/>
            <a:r>
              <a:rPr lang="en-GB" sz="2000" dirty="0" smtClean="0">
                <a:latin typeface="Palatino Linotype" pitchFamily="18" charset="0"/>
                <a:cs typeface="Arial" charset="0"/>
              </a:rPr>
              <a:t>Monitoring via relative standards</a:t>
            </a:r>
          </a:p>
          <a:p>
            <a:pPr marL="381000" indent="-381000" eaLnBrk="1" hangingPunct="1"/>
            <a:r>
              <a:rPr lang="en-GB" sz="2000" dirty="0" smtClean="0">
                <a:latin typeface="Palatino Linotype" pitchFamily="18" charset="0"/>
                <a:cs typeface="Arial" charset="0"/>
              </a:rPr>
              <a:t>New development?</a:t>
            </a:r>
          </a:p>
          <a:p>
            <a:pPr marL="381000" indent="-381000" eaLnBrk="1" hangingPunct="1"/>
            <a:r>
              <a:rPr lang="en-GB" sz="2000" dirty="0" smtClean="0">
                <a:latin typeface="Palatino Linotype" pitchFamily="18" charset="0"/>
                <a:cs typeface="Arial" charset="0"/>
              </a:rPr>
              <a:t>Redistribution?</a:t>
            </a:r>
          </a:p>
          <a:p>
            <a:pPr marL="381000" indent="-381000" eaLnBrk="1" hangingPunct="1"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EFCAB2-3F29-4D75-BA5E-5EFBFA2488BE}" type="slidenum">
              <a:rPr lang="en-GB" sz="1400"/>
              <a:pPr algn="r"/>
              <a:t>22</a:t>
            </a:fld>
            <a:endParaRPr lang="en-GB" sz="1400" dirty="0"/>
          </a:p>
        </p:txBody>
      </p:sp>
      <p:sp>
        <p:nvSpPr>
          <p:cNvPr id="47107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Potential relative housing space standards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‘Low relative housing space consumption’ standard: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Below 60% median housing space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In 2001, below 1.9 rooms per person -  generally above bedroom standard</a:t>
            </a: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‘Consensual’ standard (Bradshaw et al. 2008):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</a:rPr>
              <a:t>Pensioner couple – 2 bedrooms - bedroom standard +1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</a:rPr>
              <a:t>All children – own room - probably above bedroom standard</a:t>
            </a: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EFCAB2-3F29-4D75-BA5E-5EFBFA2488BE}" type="slidenum">
              <a:rPr lang="en-GB" sz="1400"/>
              <a:pPr algn="r"/>
              <a:t>23</a:t>
            </a:fld>
            <a:endParaRPr lang="en-GB" sz="1400" dirty="0"/>
          </a:p>
        </p:txBody>
      </p:sp>
      <p:sp>
        <p:nvSpPr>
          <p:cNvPr id="47107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The 1960 bedroom standard is </a:t>
            </a:r>
            <a:r>
              <a:rPr lang="en-GB" sz="2000" i="1" dirty="0" smtClean="0">
                <a:latin typeface="Palatino Linotype" pitchFamily="18" charset="0"/>
                <a:cs typeface="Arial" charset="0"/>
              </a:rPr>
              <a:t>“now generally accepted as being completely unacceptable”</a:t>
            </a:r>
            <a:r>
              <a:rPr lang="en-GB" sz="2000" dirty="0" smtClean="0">
                <a:latin typeface="Palatino Linotype" pitchFamily="18" charset="0"/>
                <a:cs typeface="Arial" charset="0"/>
              </a:rPr>
              <a:t> (ODPM 2004 npn) </a:t>
            </a: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It places most individuals: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In worst housed fifth for 2001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Below 60% median space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Below consensual standard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At what median person had achieved by 1921</a:t>
            </a: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4AB0AC-9240-474B-9246-A6AA6AF72DC8}" type="slidenum">
              <a:rPr lang="en-GB" sz="1400"/>
              <a:pPr algn="r"/>
              <a:t>24</a:t>
            </a:fld>
            <a:endParaRPr lang="en-GB" sz="1400" dirty="0"/>
          </a:p>
        </p:txBody>
      </p:sp>
      <p:sp>
        <p:nvSpPr>
          <p:cNvPr id="51203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The strange re-emergence </a:t>
            </a:r>
            <a:b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</a:br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of the politics of housing space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00200"/>
            <a:ext cx="8136135" cy="4421088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New space policies: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The single room rent and extension – puts people below the bedroom standard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The ‘benefit cap’ – may be at/below bedroom standard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The ‘bedroom tax’ – at bedroom standard</a:t>
            </a:r>
          </a:p>
          <a:p>
            <a:pPr marL="381000" indent="-381000" eaLnBrk="1" hangingPunct="1"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Significant reduction in welfare rights</a:t>
            </a:r>
          </a:p>
          <a:p>
            <a:pPr marL="381000" indent="-381000" eaLnBrk="1" hangingPunct="1"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Regressive redistribution of space?</a:t>
            </a:r>
          </a:p>
          <a:p>
            <a:pPr marL="381000" indent="-381000" eaLnBrk="1" hangingPunct="1"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Likely to result in increase in old-fashioned overcrowding</a:t>
            </a:r>
            <a:r>
              <a:rPr lang="en-GB" sz="2400" dirty="0" smtClean="0">
                <a:latin typeface="Palatino Linotype" pitchFamily="18" charset="0"/>
                <a:cs typeface="Arial" charset="0"/>
              </a:rPr>
              <a:t> </a:t>
            </a:r>
            <a:endParaRPr lang="en-GB" sz="28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endParaRPr lang="en-GB" sz="28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buFontTx/>
              <a:buNone/>
            </a:pPr>
            <a:endParaRPr lang="en-GB" sz="28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428B81-4754-4BCB-808F-08DAE92CB7F6}" type="slidenum">
              <a:rPr lang="en-GB" sz="1400"/>
              <a:pPr algn="r"/>
              <a:t>25</a:t>
            </a:fld>
            <a:endParaRPr lang="en-GB" sz="1400" dirty="0"/>
          </a:p>
        </p:txBody>
      </p:sp>
      <p:sp>
        <p:nvSpPr>
          <p:cNvPr id="46083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3399"/>
                </a:solidFill>
                <a:latin typeface="Palatino Linotype" pitchFamily="18" charset="0"/>
              </a:rPr>
              <a:t>Conclusion</a:t>
            </a:r>
            <a:endParaRPr lang="en-US" sz="36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There are strong arguments for worrying about housing consumption in relative rather than in absolute terms, where data and measures allow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Relative measures suggest: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We need to reassess assumptions about past achievements on low housing space: overcrowding could have been reduced faster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Housing space inequality are similar to inequalities in income, and by some measures are growing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New structural space supply and demand problems appear to have emerged over the past 30 years: size mismatch, trickle down blockage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Current policy will exacerbate inequalities, and old-fashioned absolute problems may be on the increase.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428B81-4754-4BCB-808F-08DAE92CB7F6}" type="slidenum">
              <a:rPr lang="en-GB" sz="1400"/>
              <a:pPr algn="r"/>
              <a:t>26</a:t>
            </a:fld>
            <a:endParaRPr lang="en-GB" sz="1400" dirty="0"/>
          </a:p>
        </p:txBody>
      </p:sp>
      <p:sp>
        <p:nvSpPr>
          <p:cNvPr id="46083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3399"/>
                </a:solidFill>
                <a:latin typeface="Palatino Linotype" pitchFamily="18" charset="0"/>
              </a:rPr>
              <a:t>References</a:t>
            </a:r>
            <a:endParaRPr lang="en-US" sz="36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Bell, C. (1977), ‘On housing classes’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Journal of Sociology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 13(1):36-40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Bradshaw, J.; Middleton, S., Davis, A., Oldfield, N., Smith, N., </a:t>
            </a:r>
            <a:r>
              <a:rPr lang="en-GB" sz="1400" dirty="0" err="1" smtClean="0">
                <a:solidFill>
                  <a:schemeClr val="tx1"/>
                </a:solidFill>
                <a:latin typeface="Palatino Linotype" pitchFamily="18" charset="0"/>
              </a:rPr>
              <a:t>Cusworth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L., and Williams, J, (2008),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A minimum income standard for Britain: What people think,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 York, JRF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latin typeface="Palatino Linotype" pitchFamily="18" charset="0"/>
              </a:rPr>
              <a:t>Bramley, G., </a:t>
            </a:r>
            <a:r>
              <a:rPr lang="en-GB" sz="1400" dirty="0" err="1" smtClean="0">
                <a:latin typeface="Palatino Linotype" pitchFamily="18" charset="0"/>
              </a:rPr>
              <a:t>Leishman</a:t>
            </a:r>
            <a:r>
              <a:rPr lang="en-GB" sz="1400" dirty="0" smtClean="0">
                <a:latin typeface="Palatino Linotype" pitchFamily="18" charset="0"/>
              </a:rPr>
              <a:t>, C. and Watkins, D. (2008) Understanding neighbourhood housing markets: regional context, disequilibrium, sub-markets and supply; </a:t>
            </a:r>
            <a:r>
              <a:rPr lang="en-GB" sz="1400" i="1" dirty="0" smtClean="0">
                <a:latin typeface="Palatino Linotype" pitchFamily="18" charset="0"/>
              </a:rPr>
              <a:t>Housing Studies 2</a:t>
            </a:r>
            <a:r>
              <a:rPr lang="en-GB" sz="1400" dirty="0" smtClean="0">
                <a:latin typeface="Palatino Linotype" pitchFamily="18" charset="0"/>
              </a:rPr>
              <a:t>3(2) pp179-212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Hamnett, C. (1999),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Winners and losers: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Home ownership in modern Britain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London, UCL</a:t>
            </a:r>
            <a:endParaRPr lang="en-GB" sz="1400" b="1" i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err="1" smtClean="0">
                <a:solidFill>
                  <a:schemeClr val="tx1"/>
                </a:solidFill>
                <a:latin typeface="Palatino Linotype" pitchFamily="18" charset="0"/>
              </a:rPr>
              <a:t>Malpass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P. (2005),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Housing and the welfare state: The development of housing policy in Britain, 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Basingstoke, Palgrave Macmillan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Marsh, A and Gibb, K (2011) ‘Uncertainty, expectations and behavioural </a:t>
            </a:r>
            <a:r>
              <a:rPr lang="en-GB" sz="1400" dirty="0" smtClean="0">
                <a:latin typeface="Palatino Linotype" pitchFamily="18" charset="0"/>
              </a:rPr>
              <a:t>a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spects of housing </a:t>
            </a:r>
            <a:r>
              <a:rPr lang="en-GB" sz="1400" dirty="0" smtClean="0">
                <a:latin typeface="Palatino Linotype" pitchFamily="18" charset="0"/>
              </a:rPr>
              <a:t>m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arket </a:t>
            </a:r>
            <a:r>
              <a:rPr lang="en-GB" sz="1400" dirty="0" smtClean="0">
                <a:latin typeface="Palatino Linotype" pitchFamily="18" charset="0"/>
              </a:rPr>
              <a:t>c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hoices’,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Housing, Theory and Society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28(3), pp215-235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Office of the Deputy Prime Minister (2004),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Overcrowding in England: The national and regional picture: Statistics,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 London, ODPM</a:t>
            </a:r>
            <a:endParaRPr lang="en-GB" sz="14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en-GB" sz="1400" dirty="0" smtClean="0">
                <a:latin typeface="Palatino Linotype" pitchFamily="18" charset="0"/>
              </a:rPr>
              <a:t>Pawson, H., Brown, C. and Jones, A. (2009) </a:t>
            </a:r>
            <a:r>
              <a:rPr lang="en-GB" sz="1400" i="1" dirty="0" smtClean="0">
                <a:latin typeface="Palatino Linotype" pitchFamily="18" charset="0"/>
                <a:hlinkClick r:id="rId3"/>
              </a:rPr>
              <a:t>Exploring local authority policy and practice on housing allocations</a:t>
            </a:r>
            <a:r>
              <a:rPr lang="en-GB" sz="1400" dirty="0" smtClean="0">
                <a:latin typeface="Palatino Linotype" pitchFamily="18" charset="0"/>
              </a:rPr>
              <a:t>, London: Communities and Local Government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Rex, J. and Moore, R. (1967),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Race, community and conflict: A study of Sparkbrook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Oxford: Oxford University Press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Rowntree, B. S. (1901),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Poverty: A study of town life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London, Macmillan and Co.</a:t>
            </a:r>
          </a:p>
          <a:p>
            <a:pPr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Rowntree, B. S. (1985),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Poverty and progress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New York, Garland Publishers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Saunders, P. (1990),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A nation of home owners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London, Allen and </a:t>
            </a:r>
            <a:r>
              <a:rPr lang="en-GB" sz="1400" dirty="0" err="1" smtClean="0">
                <a:solidFill>
                  <a:schemeClr val="tx1"/>
                </a:solidFill>
                <a:latin typeface="Palatino Linotype" pitchFamily="18" charset="0"/>
              </a:rPr>
              <a:t>Unwin</a:t>
            </a:r>
            <a:endParaRPr lang="en-GB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Stephens, M., Fitzpatrick, S., </a:t>
            </a:r>
            <a:r>
              <a:rPr lang="en-GB" sz="1400" dirty="0" err="1" smtClean="0">
                <a:solidFill>
                  <a:schemeClr val="tx1"/>
                </a:solidFill>
                <a:latin typeface="Palatino Linotype" pitchFamily="18" charset="0"/>
              </a:rPr>
              <a:t>Elsinga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M., van Steen, G., and </a:t>
            </a:r>
            <a:r>
              <a:rPr lang="en-GB" sz="1400" dirty="0" err="1" smtClean="0">
                <a:solidFill>
                  <a:schemeClr val="tx1"/>
                </a:solidFill>
                <a:latin typeface="Palatino Linotype" pitchFamily="18" charset="0"/>
              </a:rPr>
              <a:t>Chzhen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, E. (2010),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Study on housing exclusion: Welfare policies, housing provision and labour markets,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 Brussels, European Commission</a:t>
            </a:r>
          </a:p>
          <a:p>
            <a:pPr marL="381000" indent="-381000" eaLnBrk="1" hangingPunct="1">
              <a:lnSpc>
                <a:spcPct val="80000"/>
              </a:lnSpc>
              <a:buNone/>
            </a:pP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Woolf, V. (1991), </a:t>
            </a:r>
            <a:r>
              <a:rPr lang="en-GB" sz="1400" i="1" dirty="0" smtClean="0">
                <a:solidFill>
                  <a:schemeClr val="tx1"/>
                </a:solidFill>
                <a:latin typeface="Palatino Linotype" pitchFamily="18" charset="0"/>
              </a:rPr>
              <a:t>A room of one’s own </a:t>
            </a:r>
            <a:r>
              <a:rPr lang="en-GB" sz="1400" dirty="0" smtClean="0">
                <a:solidFill>
                  <a:schemeClr val="tx1"/>
                </a:solidFill>
                <a:latin typeface="Palatino Linotype" pitchFamily="18" charset="0"/>
              </a:rPr>
              <a:t>London, Hogarth Press</a:t>
            </a:r>
            <a:r>
              <a:rPr lang="en-GB" sz="1400" dirty="0" smtClean="0">
                <a:latin typeface="Palatino Linotype" pitchFamily="18" charset="0"/>
                <a:cs typeface="Arial" charset="0"/>
              </a:rPr>
              <a:t>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GB" sz="14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sz="14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428B81-4754-4BCB-808F-08DAE92CB7F6}" type="slidenum">
              <a:rPr lang="en-GB" sz="1400"/>
              <a:pPr algn="r"/>
              <a:t>27</a:t>
            </a:fld>
            <a:endParaRPr lang="en-GB" sz="1400" dirty="0"/>
          </a:p>
        </p:txBody>
      </p:sp>
      <p:sp>
        <p:nvSpPr>
          <p:cNvPr id="46083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alibri" pitchFamily="34" charset="0"/>
                <a:cs typeface="Arial" charset="0"/>
              </a:rPr>
              <a:t>For more information: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alibri" pitchFamily="34" charset="0"/>
                <a:cs typeface="Arial" charset="0"/>
                <a:hlinkClick r:id="rId2"/>
              </a:rPr>
              <a:t>www.york.ac.uk/chp</a:t>
            </a: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Calibri" pitchFamily="34" charset="0"/>
                <a:cs typeface="Arial" charset="0"/>
              </a:rPr>
              <a:t>Becky.tunstall@york.ac.uk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51E1E1E-E737-4334-B4BA-4629CFB806EA}" type="slidenum">
              <a:rPr lang="en-GB" sz="1400"/>
              <a:pPr algn="r"/>
              <a:t>3</a:t>
            </a:fld>
            <a:endParaRPr lang="en-GB" sz="1400" dirty="0"/>
          </a:p>
        </p:txBody>
      </p:sp>
      <p:sp>
        <p:nvSpPr>
          <p:cNvPr id="50179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0099"/>
                </a:solidFill>
                <a:latin typeface="Palatino Linotype" pitchFamily="18" charset="0"/>
              </a:rPr>
              <a:t>Introduction</a:t>
            </a:r>
            <a:endParaRPr lang="en-US" sz="3200" b="1" dirty="0" smtClean="0">
              <a:solidFill>
                <a:srgbClr val="000099"/>
              </a:solidFill>
              <a:latin typeface="Palatino Linotype" pitchFamily="18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229600" cy="4565104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There are strong arguments for worrying about housing consumption in relative rather than absolute terms, where data and measures allow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This lecture presents a case study of relative housing consumption, measured via housing space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Using a long-term perspective, and relative measures, it argues that: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We need to reassess assumptions about past achievements on overcrowding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Housing space inequality are similar to inequalities in income, and by some measures are growing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New space supply and demand problems appear to have emerged over the past 30 years</a:t>
            </a:r>
          </a:p>
          <a:p>
            <a:pPr marL="381000" indent="-381000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Current policy will exacerbate inequalities, and old-fashioned absolute problems are on the increase.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sz="24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ED843A-12E2-4A6D-AA9C-F714EEC5E3E8}" type="slidenum">
              <a:rPr lang="en-GB" sz="1400"/>
              <a:pPr algn="r"/>
              <a:t>4</a:t>
            </a:fld>
            <a:endParaRPr lang="en-GB" sz="1400" dirty="0"/>
          </a:p>
        </p:txBody>
      </p:sp>
      <p:sp>
        <p:nvSpPr>
          <p:cNvPr id="52227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An experiment...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1988840"/>
          <a:ext cx="8208912" cy="298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Calibri"/>
                          <a:cs typeface="Calibri"/>
                        </a:rPr>
                        <a:t>Place 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latin typeface="Palatino Linotype" pitchFamily="18" charset="0"/>
                          <a:ea typeface="Calibri"/>
                          <a:cs typeface="Calibri"/>
                        </a:rPr>
                        <a:t>Place B</a:t>
                      </a:r>
                    </a:p>
                  </a:txBody>
                  <a:tcPr marL="68580" marR="68580" marT="0" marB="0"/>
                </a:tc>
              </a:tr>
              <a:tr h="1044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 smtClean="0">
                        <a:latin typeface="Palatino Linotype" pitchFamily="18" charset="0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latin typeface="Palatino Linotype" pitchFamily="18" charset="0"/>
                          <a:ea typeface="Calibri"/>
                          <a:cs typeface="Calibri"/>
                        </a:rPr>
                        <a:t>The </a:t>
                      </a:r>
                      <a:r>
                        <a:rPr lang="en-GB" sz="2400" dirty="0">
                          <a:latin typeface="Palatino Linotype" pitchFamily="18" charset="0"/>
                          <a:ea typeface="Calibri"/>
                          <a:cs typeface="Calibri"/>
                        </a:rPr>
                        <a:t>average home has 6 rooms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latin typeface="Palatino Linotype" pitchFamily="18" charset="0"/>
                          <a:ea typeface="Calibri"/>
                          <a:cs typeface="Calibri"/>
                        </a:rPr>
                        <a:t>Your new home has 3 rooms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dirty="0" smtClean="0">
                        <a:latin typeface="Palatino Linotype" pitchFamily="18" charset="0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 smtClean="0">
                          <a:latin typeface="Palatino Linotype" pitchFamily="18" charset="0"/>
                          <a:ea typeface="Calibri"/>
                          <a:cs typeface="Calibri"/>
                        </a:rPr>
                        <a:t>Your </a:t>
                      </a:r>
                      <a:r>
                        <a:rPr lang="en-GB" sz="2400" dirty="0">
                          <a:latin typeface="Palatino Linotype" pitchFamily="18" charset="0"/>
                          <a:ea typeface="Calibri"/>
                          <a:cs typeface="Calibri"/>
                        </a:rPr>
                        <a:t>new home has 2 rooms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latin typeface="Palatino Linotype" pitchFamily="18" charset="0"/>
                          <a:ea typeface="Calibri"/>
                          <a:cs typeface="Calibri"/>
                        </a:rPr>
                        <a:t>The average home has 1 room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5ED843A-12E2-4A6D-AA9C-F714EEC5E3E8}" type="slidenum">
              <a:rPr lang="en-GB" sz="1400"/>
              <a:pPr algn="r"/>
              <a:t>5</a:t>
            </a:fld>
            <a:endParaRPr lang="en-GB" sz="1400" dirty="0"/>
          </a:p>
        </p:txBody>
      </p:sp>
      <p:sp>
        <p:nvSpPr>
          <p:cNvPr id="52227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Absolute housing space standards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marL="354013" indent="-354013" eaLnBrk="1" hangingPunct="1">
              <a:buFontTx/>
              <a:buNone/>
            </a:pPr>
            <a:r>
              <a:rPr lang="en-GB" sz="2000" dirty="0" smtClean="0">
                <a:latin typeface="Calibri" pitchFamily="34" charset="0"/>
                <a:cs typeface="Arial" charset="0"/>
              </a:rPr>
              <a:t>‘</a:t>
            </a:r>
            <a:r>
              <a:rPr lang="en-GB" sz="2000" dirty="0" smtClean="0">
                <a:latin typeface="Palatino Linotype" pitchFamily="18" charset="0"/>
                <a:cs typeface="Arial" charset="0"/>
              </a:rPr>
              <a:t>Overcrowding’</a:t>
            </a:r>
          </a:p>
          <a:p>
            <a:pPr marL="354013" indent="-354013" eaLnBrk="1" hangingPunct="1"/>
            <a:r>
              <a:rPr lang="en-GB" sz="2000" dirty="0" smtClean="0">
                <a:latin typeface="Palatino Linotype" pitchFamily="18" charset="0"/>
                <a:cs typeface="Arial" charset="0"/>
              </a:rPr>
              <a:t>Households with fewer than 0.5/1/1.5 rooms per person (C19th-)</a:t>
            </a:r>
          </a:p>
          <a:p>
            <a:pPr marL="354013" indent="-354013" eaLnBrk="1" hangingPunct="1"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buFontTx/>
              <a:buNone/>
            </a:pPr>
            <a:r>
              <a:rPr lang="en-GB" sz="2000" dirty="0" smtClean="0">
                <a:latin typeface="Palatino Linotype" pitchFamily="18" charset="0"/>
              </a:rPr>
              <a:t>‘Bedroom standard’ (1960-)</a:t>
            </a:r>
          </a:p>
          <a:p>
            <a:pPr marL="354013" indent="-354013" eaLnBrk="1" hangingPunct="1"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A bedroom for:</a:t>
            </a:r>
          </a:p>
          <a:p>
            <a:pPr marL="354013" indent="-354013" eaLnBrk="1" hangingPunct="1"/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Each married/cohabiting couple;</a:t>
            </a:r>
          </a:p>
          <a:p>
            <a:pPr marL="354013" indent="-354013" eaLnBrk="1" hangingPunct="1"/>
            <a:r>
              <a:rPr lang="en-GB" sz="2000" dirty="0" smtClean="0">
                <a:latin typeface="Palatino Linotype" pitchFamily="18" charset="0"/>
              </a:rPr>
              <a:t>A</a:t>
            </a:r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ny other person aged 21+;</a:t>
            </a:r>
          </a:p>
          <a:p>
            <a:pPr marL="354013" indent="-354013" eaLnBrk="1" hangingPunct="1"/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Any pair aged 10-20 of the same sex;</a:t>
            </a:r>
          </a:p>
          <a:p>
            <a:pPr marL="354013" indent="-354013" eaLnBrk="1" hangingPunct="1"/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Any pair aged under 10</a:t>
            </a:r>
            <a:r>
              <a:rPr lang="en-GB" sz="2000" dirty="0" smtClean="0">
                <a:latin typeface="Palatino Linotype" pitchFamily="18" charset="0"/>
              </a:rPr>
              <a:t>.</a:t>
            </a:r>
          </a:p>
          <a:p>
            <a:pPr marL="354013" indent="-354013" eaLnBrk="1" hangingPunct="1"/>
            <a:endParaRPr lang="en-GB" sz="2000" dirty="0" smtClean="0">
              <a:latin typeface="Palatino Linotype" pitchFamily="18" charset="0"/>
            </a:endParaRPr>
          </a:p>
          <a:p>
            <a:pPr marL="354013" indent="-354013" eaLnBrk="1" hangingPunct="1">
              <a:buNone/>
            </a:pPr>
            <a:r>
              <a:rPr lang="en-GB" sz="2000" dirty="0" smtClean="0">
                <a:latin typeface="Palatino Linotype" pitchFamily="18" charset="0"/>
              </a:rPr>
              <a:t>Basis fore most social rented allocations today (Pawson et al.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4" y="288924"/>
            <a:ext cx="6236419" cy="623641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0"/>
            <a:ext cx="7596336" cy="67698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275F878-7289-47D5-9383-4D974D9953A0}" type="slidenum">
              <a:rPr lang="en-GB" sz="1400"/>
              <a:pPr algn="r"/>
              <a:t>8</a:t>
            </a:fld>
            <a:endParaRPr lang="en-GB" sz="1400" dirty="0"/>
          </a:p>
        </p:txBody>
      </p:sp>
      <p:sp>
        <p:nvSpPr>
          <p:cNvPr id="53251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Arguments for worrying about housing space consumption in relative terms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075240" cy="4421088"/>
          </a:xfrm>
        </p:spPr>
        <p:txBody>
          <a:bodyPr/>
          <a:lstStyle/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More socially just?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Relative standards accepted by experts and public for income; no reason not to apply to consumption too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Housing appears to be partly a ‘positional good’ (Bramley et al. 2008, Marsh and Gibb 2011)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Housing is important in social science partly because of role of housing inequality in stratification (</a:t>
            </a:r>
            <a:r>
              <a:rPr lang="en-GB" sz="2000" dirty="0" smtClean="0">
                <a:solidFill>
                  <a:schemeClr val="tx1"/>
                </a:solidFill>
                <a:latin typeface="Palatino Linotype" pitchFamily="18" charset="0"/>
              </a:rPr>
              <a:t>Rex and Moore 1967, Bell 1977, Saunders 1990, Hamnett 1999, Malpass 2005)</a:t>
            </a:r>
          </a:p>
          <a:p>
            <a:pPr marL="609600" indent="-609600" eaLnBrk="1" hangingPunct="1">
              <a:spcAft>
                <a:spcPts val="600"/>
              </a:spcAft>
              <a:buFontTx/>
              <a:buAutoNum type="arabicPeriod"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Current absolute standards challenged: </a:t>
            </a:r>
          </a:p>
          <a:p>
            <a:pPr marL="990600" lvl="1" indent="-533400" eaLnBrk="1" hangingPunct="1">
              <a:spcAft>
                <a:spcPts val="600"/>
              </a:spcAft>
              <a:buFontTx/>
              <a:buNone/>
            </a:pPr>
            <a:r>
              <a:rPr lang="en-GB" sz="2000" i="1" dirty="0" smtClean="0">
                <a:latin typeface="Palatino Linotype" pitchFamily="18" charset="0"/>
                <a:cs typeface="Arial" charset="0"/>
              </a:rPr>
              <a:t>	“very low… now generally accepted as being completely unacceptable”</a:t>
            </a:r>
            <a:r>
              <a:rPr lang="en-GB" sz="2000" dirty="0" smtClean="0">
                <a:latin typeface="Palatino Linotype" pitchFamily="18" charset="0"/>
                <a:cs typeface="Arial" charset="0"/>
              </a:rPr>
              <a:t> (ODPM 2004 npn)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GB" i="1" dirty="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GB" sz="20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5D1D1D7-1123-4E2B-A127-D3C534CFFB95}" type="slidenum">
              <a:rPr lang="en-GB" sz="1400"/>
              <a:pPr algn="r"/>
              <a:t>9</a:t>
            </a:fld>
            <a:endParaRPr lang="en-GB" sz="1400" dirty="0"/>
          </a:p>
        </p:txBody>
      </p:sp>
      <p:sp>
        <p:nvSpPr>
          <p:cNvPr id="48131" name="Footer Placeholder 3"/>
          <p:cNvSpPr txBox="1">
            <a:spLocks noGrp="1"/>
          </p:cNvSpPr>
          <p:nvPr/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3399"/>
                </a:solidFill>
                <a:latin typeface="Palatino Linotype" pitchFamily="18" charset="0"/>
              </a:rPr>
              <a:t>Data and measures used here</a:t>
            </a:r>
            <a:endParaRPr lang="en-US" sz="3200" b="1" dirty="0" smtClean="0">
              <a:solidFill>
                <a:srgbClr val="003399"/>
              </a:solidFill>
              <a:latin typeface="Palatino Linotype" pitchFamily="18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pPr marL="354013" indent="-354013" eaLnBrk="1" hangingPunct="1">
              <a:lnSpc>
                <a:spcPct val="80000"/>
              </a:lnSpc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Census of population, 1911-2001</a:t>
            </a:r>
          </a:p>
          <a:p>
            <a:pPr marL="354013" indent="-354013" eaLnBrk="1" hangingPunct="1">
              <a:lnSpc>
                <a:spcPct val="80000"/>
              </a:lnSpc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England and Wales</a:t>
            </a:r>
          </a:p>
          <a:p>
            <a:pPr marL="354013" indent="-354013" eaLnBrk="1" hangingPunct="1">
              <a:lnSpc>
                <a:spcPct val="80000"/>
              </a:lnSpc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‘Rooms’ =  </a:t>
            </a:r>
            <a:r>
              <a:rPr lang="en-GB" sz="2000" i="1" dirty="0" smtClean="0">
                <a:latin typeface="Palatino Linotype" pitchFamily="18" charset="0"/>
              </a:rPr>
              <a:t>“count the kitchen as a room, but do not count scullery, landing, lobby, closet, bathroom, nor warehouse, office, shop” </a:t>
            </a:r>
            <a:r>
              <a:rPr lang="en-GB" sz="2000" dirty="0" smtClean="0">
                <a:latin typeface="Palatino Linotype" pitchFamily="18" charset="0"/>
              </a:rPr>
              <a:t>(GRO 1913 p2). </a:t>
            </a: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		1-bed flat with kitchen and living room = 3 rooms </a:t>
            </a: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		3-bed house with kitchen, 2 living rooms = 6 rooms</a:t>
            </a:r>
          </a:p>
          <a:p>
            <a:pPr marL="354013" indent="-354013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Palatino Linotype" pitchFamily="18" charset="0"/>
              <a:cs typeface="Arial" charset="0"/>
            </a:endParaRP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Does not account for room size or type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Applied to individuals not households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Treats all individuals the same way: no equivalisation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Excludes ‘non household’ population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Excludes second homes</a:t>
            </a:r>
          </a:p>
          <a:p>
            <a:pPr marL="354013" indent="-354013" eaLnBrk="1" hangingPunct="1">
              <a:lnSpc>
                <a:spcPct val="80000"/>
              </a:lnSpc>
            </a:pPr>
            <a:r>
              <a:rPr lang="en-GB" sz="2000" dirty="0" smtClean="0">
                <a:latin typeface="Palatino Linotype" pitchFamily="18" charset="0"/>
                <a:cs typeface="Arial" charset="0"/>
              </a:rPr>
              <a:t>No 2011 data yet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1178</Words>
  <Application>Microsoft Office PowerPoint</Application>
  <PresentationFormat>On-screen Show (4:3)</PresentationFormat>
  <Paragraphs>164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Chart</vt:lpstr>
      <vt:lpstr>What should we worry about when we worry about housing problems?</vt:lpstr>
      <vt:lpstr>sweets</vt:lpstr>
      <vt:lpstr>Introduction</vt:lpstr>
      <vt:lpstr>An experiment...</vt:lpstr>
      <vt:lpstr>Absolute housing space standards</vt:lpstr>
      <vt:lpstr>Slide 6</vt:lpstr>
      <vt:lpstr>Slide 7</vt:lpstr>
      <vt:lpstr>Arguments for worrying about housing space consumption in relative terms</vt:lpstr>
      <vt:lpstr>Data and measures used here</vt:lpstr>
      <vt:lpstr>Absolute low consumption  - ‘overcrowding’ – fell dramatically Percentage of people in households with less than one room per person, England and Wales, 1911-2001</vt:lpstr>
      <vt:lpstr>Median housing space per person rose steadily Rooms per person</vt:lpstr>
      <vt:lpstr>But experiences varied across the population Rooms per person by population decile</vt:lpstr>
      <vt:lpstr>There was no change in housing space inequality according to the Gini measure</vt:lpstr>
      <vt:lpstr>Ratios show falling and then rising inequality  </vt:lpstr>
      <vt:lpstr>Percentage of people below 60% median space shows the same trends  </vt:lpstr>
      <vt:lpstr>Potential causes  of rising housing space inequality</vt:lpstr>
      <vt:lpstr>Increasingly, small households were well-housed due to a deficit of smaller homes 1-person households with 4+ rooms</vt:lpstr>
      <vt:lpstr>The best-housed gained more  from new development, especially after 1991 Percentage of net additional rooms held by different groups</vt:lpstr>
      <vt:lpstr>Housing space inequality shows  similar trends to income inequality 90:10 and 50:10 ratios</vt:lpstr>
      <vt:lpstr>Is there a link between relative housing space  and housing tenure? Tenure composition of fifths of population by housing space, 2001</vt:lpstr>
      <vt:lpstr>Potential consequences of rising inequality</vt:lpstr>
      <vt:lpstr>Potential relative housing space standards</vt:lpstr>
      <vt:lpstr>Slide 23</vt:lpstr>
      <vt:lpstr>The strange re-emergence  of the politics of housing space</vt:lpstr>
      <vt:lpstr>Conclusion</vt:lpstr>
      <vt:lpstr>References</vt:lpstr>
      <vt:lpstr>Slide 27</vt:lpstr>
    </vt:vector>
  </TitlesOfParts>
  <Company>RLAB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tunstalr</dc:creator>
  <cp:lastModifiedBy>Jane Allen</cp:lastModifiedBy>
  <cp:revision>126</cp:revision>
  <dcterms:created xsi:type="dcterms:W3CDTF">2012-04-22T21:24:55Z</dcterms:created>
  <dcterms:modified xsi:type="dcterms:W3CDTF">2012-05-01T09:27:00Z</dcterms:modified>
</cp:coreProperties>
</file>